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16ABE-3F80-48C2-959B-4BA2FAFB086B}">
          <p14:sldIdLst>
            <p14:sldId id="256"/>
          </p14:sldIdLst>
        </p14:section>
        <p14:section name="Untitled Section" id="{0478A570-0852-4958-8E69-88351789B9A9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24588-D167-4573-853F-28361695EA6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D9CB-22C0-4DC3-B196-667B84DFB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D9CB-22C0-4DC3-B196-667B84DFB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9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83C-1C68-E107-B3D6-1B86E7A3D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CA79F-F0A1-680B-DAB6-963F0E6B3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5EDE-7EA4-4A4C-6584-861E3CA9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05E76-A022-73CD-A9B7-700BA39B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6E781-48BE-1B87-D598-72554141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44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E44-027B-B053-1CAE-5011556D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7B01D-1318-29F6-8088-D447A455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5CD0-37C2-DC77-163E-3FDB00D9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E818-D036-6BFB-888B-B94B022C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D220-E13C-C44E-CBB2-F31C412A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5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3BA00-B027-C111-79FE-7CC832127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89FF0-E4C8-BC29-6CB7-DEABBB7C6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F1B50-3944-74DE-BCC1-F4E59D95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40BF2-BD11-587D-8849-D5131CEA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D1E0-400E-A38A-5135-D0016C37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5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A2C4-9E56-42E0-3146-D02A5A03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1733-70A7-ADB2-317F-6737FE18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B050E-A33F-59B0-878C-745E0A75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E745-A42C-384E-3D25-9E08A8FA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A8CF-1EFD-389D-9EF6-E21EE66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8EDC-8700-99B0-9F51-8A5E84E8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8783-2372-CF1F-4FC7-00B36C14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E46D3-B2CB-EBB4-6D6E-AA1A965A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612A-2180-F623-6565-31C60158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D674E-BB0B-95EF-A858-962B9FC2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2718-82CC-0EB9-A799-54BBE620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7DE2-B272-C225-2AF3-682831E1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9B9A6-7775-1070-702F-854548FF3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CA7B0-8F5B-F7E7-0974-D0BB4812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6DC32-3DA3-8126-3746-E3AE21B0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D0E3E-0B02-6405-0B03-BD47AA64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7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6D76-C7CC-59E1-3377-8BBC4D50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70FD0-2EE3-2A50-4A4F-13F09D121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8F62C-C90D-E634-282E-8F5D8DFF8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987B1-AB95-DD31-4E1F-A38C96BEC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A533D-F556-9074-850E-5F32DE2C7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61DCA-99DD-AD75-56B5-562A04B1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C37FF-670E-B538-785A-6057F54C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E1EC39-B4CD-8D4E-2765-B74DDA39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3786-AED5-E951-7846-C278BB20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658D2-9985-C58D-F9F1-A9777010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FD56D-EEE6-155D-F1D6-A6916395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7385F-5619-51C4-1EB6-5278F6A4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CC25A-6F03-BD88-72C0-D1E7AD4B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E1D0-E319-2D5C-51C6-1287A960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9FF2-61BA-30DE-411B-62921E1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3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C56C-D271-46DB-B086-BDBDFD4C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F18E4-F10B-2863-4756-C7C7502D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C97BC-9E36-DEC0-4586-E0212D79F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F9ED0-C024-7FD0-AE1B-339D5968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0F9DA-2BC7-77F2-59B7-F3E5D839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7ADD5-8A19-BDCA-65AA-29F66BDF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6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D9E-0FB3-ED6A-571F-E723300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F3243-FE59-4D32-F9A8-7918C4B0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AB0CB-8285-5E0C-3798-C4201F226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9EF8D-FDCA-17F6-DF63-E665C1BF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CCAED-FFF7-7DFF-D6B0-7E142CC8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402B3-0573-AE9D-0A85-CD7F42CA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3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637F2-3818-AAE8-3FB6-4EC04843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CB362-B5A2-F005-85C7-8769776B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0CBAE-C3AE-61FE-8088-1390BBF3E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C7661-1FA5-4DCD-923E-2E5D3CCF6EBC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5D47-F1D9-A7B8-3984-CD4FF75F5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FD168-8979-3626-5537-E93092B52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FCD6B-1282-4DDD-BDC9-77316FC7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5E2F-67D9-7239-DBDE-33B7882D4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7955"/>
            <a:ext cx="9144000" cy="11720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BASICS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92821-A2D1-B282-7A1E-B685DCE0C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Manrope"/>
              </a:rPr>
              <a:t>Challenge #14</a:t>
            </a:r>
          </a:p>
          <a:p>
            <a:r>
              <a:rPr lang="en-US" b="0" i="0" dirty="0">
                <a:solidFill>
                  <a:srgbClr val="131022"/>
                </a:solidFill>
                <a:effectLst/>
                <a:latin typeface="Manrope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Manrope"/>
              </a:rPr>
              <a:t>Telecom &amp; Streaming Services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29816-6D63-24F2-09A3-AA2E51C54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36" y="4645800"/>
            <a:ext cx="1524000" cy="12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B4A20-C7A6-6151-4B21-ED1D42D03269}"/>
              </a:ext>
            </a:extLst>
          </p:cNvPr>
          <p:cNvSpPr txBox="1"/>
          <p:nvPr/>
        </p:nvSpPr>
        <p:spPr>
          <a:xfrm>
            <a:off x="9227127" y="5372100"/>
            <a:ext cx="1886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Presented by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Poojitha Kolli</a:t>
            </a:r>
          </a:p>
        </p:txBody>
      </p:sp>
    </p:spTree>
    <p:extLst>
      <p:ext uri="{BB962C8B-B14F-4D97-AF65-F5344CB8AC3E}">
        <p14:creationId xmlns:p14="http://schemas.microsoft.com/office/powerpoint/2010/main" val="402897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15F-B091-93D2-111C-A3FD241F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43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7. Downgrade Trends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6FC18-8576-367D-30CA-55FEBBA29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91" y="1184564"/>
            <a:ext cx="11000509" cy="49923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do downgrade trends differ between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? Are downgrades more prevalent on one platform compared to the other?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4269C-E76B-80D9-C56F-09F80FD0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0" y="2023867"/>
            <a:ext cx="3274994" cy="2246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F8E34-A8F7-0222-3A77-0B3C47D6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818" y="2004003"/>
            <a:ext cx="3456014" cy="2246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B0D9F7-FA43-ABB9-B404-45D5FEB20A7D}"/>
              </a:ext>
            </a:extLst>
          </p:cNvPr>
          <p:cNvSpPr txBox="1"/>
          <p:nvPr/>
        </p:nvSpPr>
        <p:spPr>
          <a:xfrm>
            <a:off x="613065" y="4675909"/>
            <a:ext cx="9628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b="1" dirty="0">
                <a:solidFill>
                  <a:schemeClr val="bg1"/>
                </a:solidFill>
              </a:rPr>
              <a:t> experiences a higher rate of downgrades compared to </a:t>
            </a: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, indicating that more users are shifting from paid to free plans. This could be due to pricing concerns, lack of premium content, or user engagement factors. In contrast, </a:t>
            </a: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b="1" dirty="0">
                <a:solidFill>
                  <a:schemeClr val="bg1"/>
                </a:solidFill>
              </a:rPr>
              <a:t> has a lower downgrade rate</a:t>
            </a:r>
            <a:r>
              <a:rPr lang="en-US" sz="2000" dirty="0">
                <a:solidFill>
                  <a:schemeClr val="bg1"/>
                </a:solidFill>
              </a:rPr>
              <a:t>, suggesting better retention of its VIP subscribers.</a:t>
            </a:r>
          </a:p>
        </p:txBody>
      </p:sp>
    </p:spTree>
    <p:extLst>
      <p:ext uri="{BB962C8B-B14F-4D97-AF65-F5344CB8AC3E}">
        <p14:creationId xmlns:p14="http://schemas.microsoft.com/office/powerpoint/2010/main" val="148508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4CB7-AE69-0233-CE30-C5F38F0C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748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8. Upgrade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7C56-FFB3-03F2-4E7E-7B7ABCAD0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32610"/>
            <a:ext cx="11114809" cy="50443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are the most common upgrade transitions (e.g., Free to Basic, Free to VIP, Free to Premium) for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? How do these differ across platforms?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1A6FA-9444-892D-E1E0-16D1CB03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2014340"/>
            <a:ext cx="5010849" cy="2829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EC43B-7404-D96B-B051-9DACB481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10" y="2014340"/>
            <a:ext cx="5687219" cy="282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9F2C7-A743-799B-2AB1-E05B969BD1FC}"/>
              </a:ext>
            </a:extLst>
          </p:cNvPr>
          <p:cNvSpPr txBox="1"/>
          <p:nvPr/>
        </p:nvSpPr>
        <p:spPr>
          <a:xfrm>
            <a:off x="9060873" y="4281054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Liocinema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FBC0D-11A0-4752-CC14-0CBC4AA81308}"/>
              </a:ext>
            </a:extLst>
          </p:cNvPr>
          <p:cNvSpPr txBox="1"/>
          <p:nvPr/>
        </p:nvSpPr>
        <p:spPr>
          <a:xfrm>
            <a:off x="3207472" y="4281054"/>
            <a:ext cx="898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Jotstar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AFE66ED-50AC-BDC8-0271-4C73D780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91" y="5217559"/>
            <a:ext cx="111148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sees a higher number of upgrades to the Premium plan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indicating strong demand for its top-tier content. In contrast,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shows a more balanced upgrade pattern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with users transitioning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almost equally from Free to Basic and Free to Premium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6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9C6C-39A1-B093-0329-32EFD6E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9. Paid Users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53C1B-D391-1B30-0CD2-699B7FCE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1153392"/>
            <a:ext cx="11021291" cy="50235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does the paid user percentage (e.g., Basic, Premium for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; VIP, Premium for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) vary across different platforms? </a:t>
            </a:r>
            <a:r>
              <a:rPr lang="en-US" sz="2000" dirty="0" err="1">
                <a:solidFill>
                  <a:schemeClr val="bg1"/>
                </a:solidFill>
              </a:rPr>
              <a:t>Analyse</a:t>
            </a:r>
            <a:r>
              <a:rPr lang="en-US" sz="2000" dirty="0">
                <a:solidFill>
                  <a:schemeClr val="bg1"/>
                </a:solidFill>
              </a:rPr>
              <a:t> the proportion of premium users in Tier 1, Tier 2, and Tier 3 cities and identify any notable trends or differences.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D89EE-785D-23B5-A1E0-10526BC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" y="2227498"/>
            <a:ext cx="4333008" cy="2469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4AC2-DB07-AB74-3B98-99EE23FC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8" y="5004423"/>
            <a:ext cx="1914792" cy="1400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E281A-B458-3BCE-8619-EFF442E60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462" y="4985370"/>
            <a:ext cx="2010056" cy="1438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6CBD8E-D9BB-E649-B838-2A77BD020ABE}"/>
              </a:ext>
            </a:extLst>
          </p:cNvPr>
          <p:cNvSpPr txBox="1"/>
          <p:nvPr/>
        </p:nvSpPr>
        <p:spPr>
          <a:xfrm>
            <a:off x="4962525" y="2715871"/>
            <a:ext cx="609426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b="1" dirty="0">
                <a:solidFill>
                  <a:schemeClr val="bg1"/>
                </a:solidFill>
              </a:rPr>
              <a:t> has a higher percentage of paid users compared to </a:t>
            </a:r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, with most of its VIP and Premium subscribers coming from </a:t>
            </a:r>
            <a:r>
              <a:rPr lang="en-US" sz="2000" b="1" dirty="0">
                <a:solidFill>
                  <a:schemeClr val="bg1"/>
                </a:solidFill>
              </a:rPr>
              <a:t>Tier-1 cities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suggests that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 appeals more to urban audiences willing to pay for premium content.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contrast, </a:t>
            </a:r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b="1" dirty="0">
                <a:solidFill>
                  <a:schemeClr val="bg1"/>
                </a:solidFill>
              </a:rPr>
              <a:t> has a lower proportion of paid users</a:t>
            </a:r>
            <a:r>
              <a:rPr lang="en-US" sz="2000" dirty="0">
                <a:solidFill>
                  <a:schemeClr val="bg1"/>
                </a:solidFill>
              </a:rPr>
              <a:t>, indicating a stronger reliance on its free-tier audience, particularly in </a:t>
            </a:r>
            <a:r>
              <a:rPr lang="en-US" sz="2000" b="1" dirty="0">
                <a:solidFill>
                  <a:schemeClr val="bg1"/>
                </a:solidFill>
              </a:rPr>
              <a:t>Tier-2 and Tier-3 cities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976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CEA5-CC05-2A7D-00C6-AC291E9F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10. Revenue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9DAB-3019-38F0-4B41-74B75811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55" y="1174174"/>
            <a:ext cx="11073245" cy="500278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Assume the following monthly subscription prices, calculate the total revenue generated by both platforms (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) for the analysis period (January to November 2024).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42084-EBB8-82C0-4456-FABD6A23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7" y="1919077"/>
            <a:ext cx="2276793" cy="258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CEF3C-A353-0F36-DAA8-CAFD5998B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84" y="1919077"/>
            <a:ext cx="9073792" cy="258837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87009CC-DFA1-78FE-6018-6D921B571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86" y="4806663"/>
            <a:ext cx="1087598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has consistently maintained steady revenue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throughout the year, reflecting a stable and loyal paid subscriber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on the other hand, experienced significant revenue growth,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surging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0.2M in January to 1.4M in November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indicating a rapid increase in paid user adoption.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Despite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LioCinema’s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rapid growth,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Jotstar’s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total revenue remains higher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driven by its strong base of VIP and Premium subscribers.</a:t>
            </a:r>
          </a:p>
        </p:txBody>
      </p:sp>
    </p:spTree>
    <p:extLst>
      <p:ext uri="{BB962C8B-B14F-4D97-AF65-F5344CB8AC3E}">
        <p14:creationId xmlns:p14="http://schemas.microsoft.com/office/powerpoint/2010/main" val="262189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4191-59AD-D973-E260-FCBCDDE4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Further analysis &amp; 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B525-53CB-589C-2054-B8022CE9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18"/>
            <a:ext cx="10515600" cy="4711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1.</a:t>
            </a:r>
            <a:r>
              <a:rPr lang="en-US" sz="2400" b="1" dirty="0">
                <a:solidFill>
                  <a:schemeClr val="bg1"/>
                </a:solidFill>
              </a:rPr>
              <a:t>Increasing Engagement Among Inactive Users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Personalized Re-engagement Campaigns:</a:t>
            </a:r>
            <a:r>
              <a:rPr lang="en-US" sz="2200" dirty="0">
                <a:solidFill>
                  <a:schemeClr val="bg1"/>
                </a:solidFill>
              </a:rPr>
              <a:t> Use AI-driven recommendations to send personalized content suggestions via emails, notifications, and WhatsApp.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Gamification &amp; Rewards:</a:t>
            </a:r>
            <a:r>
              <a:rPr lang="en-US" sz="2200" dirty="0">
                <a:solidFill>
                  <a:schemeClr val="bg1"/>
                </a:solidFill>
              </a:rPr>
              <a:t> Implement loyalty programs with points for watching content, reviewing, and referring friends.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Limited Free Access:</a:t>
            </a:r>
            <a:r>
              <a:rPr lang="en-US" sz="2200" dirty="0">
                <a:solidFill>
                  <a:schemeClr val="bg1"/>
                </a:solidFill>
              </a:rPr>
              <a:t> Offer time-limited free access to premium content to encourage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Exclusive Live Events &amp; Interactivity:</a:t>
            </a:r>
            <a:r>
              <a:rPr lang="en-US" sz="2200" dirty="0">
                <a:solidFill>
                  <a:schemeClr val="bg1"/>
                </a:solidFill>
              </a:rPr>
              <a:t> Host live Q&amp;A sessions with celebrities, interactive quizzes, and watch parties.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Localized Content &amp; Regional Focus:</a:t>
            </a:r>
            <a:r>
              <a:rPr lang="en-US" sz="2200" dirty="0">
                <a:solidFill>
                  <a:schemeClr val="bg1"/>
                </a:solidFill>
              </a:rPr>
              <a:t> Target inactive users with regional content that aligns with their preferences.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B6E7-2FA3-0475-22B5-8D4FCF7B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413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2. Brand Campaigns to Establish Market Leadership: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8A992E-6C37-9E53-CD27-05A514B15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09229"/>
            <a:ext cx="9187927" cy="435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“One Platform, Endless Entertainment” Campaign:</a:t>
            </a:r>
            <a:r>
              <a:rPr lang="en-US" dirty="0">
                <a:solidFill>
                  <a:schemeClr val="bg1"/>
                </a:solidFill>
              </a:rPr>
              <a:t> Highlight that </a:t>
            </a:r>
            <a:r>
              <a:rPr lang="en-US" dirty="0" err="1">
                <a:solidFill>
                  <a:schemeClr val="bg1"/>
                </a:solidFill>
              </a:rPr>
              <a:t>LioCinema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Jotstar</a:t>
            </a:r>
            <a:r>
              <a:rPr lang="en-US" dirty="0">
                <a:solidFill>
                  <a:schemeClr val="bg1"/>
                </a:solidFill>
              </a:rPr>
              <a:t> brings together sports, Bollywood, Hollywood, and regional content under one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Star-Powered Ads</a:t>
            </a:r>
            <a:r>
              <a:rPr lang="en-US" dirty="0">
                <a:solidFill>
                  <a:schemeClr val="bg1"/>
                </a:solidFill>
              </a:rPr>
              <a:t> with Bollywood, sports, and digital influencers.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Festival &amp; Sports Promotions</a:t>
            </a:r>
            <a:r>
              <a:rPr lang="en-US" dirty="0">
                <a:solidFill>
                  <a:schemeClr val="bg1"/>
                </a:solidFill>
              </a:rPr>
              <a:t> with discounts during IPL, Diwali,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Regional Focus:</a:t>
            </a:r>
            <a:r>
              <a:rPr lang="en-US" dirty="0">
                <a:solidFill>
                  <a:schemeClr val="bg1"/>
                </a:solidFill>
              </a:rPr>
              <a:t> Create city-specific and language-based campaigns to attract regional audiences.</a:t>
            </a:r>
          </a:p>
        </p:txBody>
      </p:sp>
    </p:spTree>
    <p:extLst>
      <p:ext uri="{BB962C8B-B14F-4D97-AF65-F5344CB8AC3E}">
        <p14:creationId xmlns:p14="http://schemas.microsoft.com/office/powerpoint/2010/main" val="185361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0A1D-5C51-774C-FC19-AE85FD9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3. Subscription Pricing Strategy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AE455-F8E6-562E-88C1-92D26C65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209"/>
            <a:ext cx="10515600" cy="48157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Student Discount Plans:</a:t>
            </a:r>
            <a:r>
              <a:rPr lang="en-US" dirty="0">
                <a:solidFill>
                  <a:schemeClr val="bg1"/>
                </a:solidFill>
              </a:rPr>
              <a:t> Target college students with </a:t>
            </a:r>
            <a:r>
              <a:rPr lang="en-US" b="1" dirty="0">
                <a:solidFill>
                  <a:schemeClr val="bg1"/>
                </a:solidFill>
              </a:rPr>
              <a:t>50% off on first three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Bundled Offers:</a:t>
            </a:r>
            <a:r>
              <a:rPr lang="en-US" dirty="0">
                <a:solidFill>
                  <a:schemeClr val="bg1"/>
                </a:solidFill>
              </a:rPr>
              <a:t> Discounted annual subscriptions + family plans (up to 5 members) to encourage bulk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Flash Sales &amp; Festive Discounts:</a:t>
            </a:r>
            <a:r>
              <a:rPr lang="en-US" dirty="0">
                <a:solidFill>
                  <a:schemeClr val="bg1"/>
                </a:solidFill>
              </a:rPr>
              <a:t> Special pricing during Diwali, IPL season, and other high-traffic periods.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Regional Pricing:</a:t>
            </a:r>
            <a:r>
              <a:rPr lang="en-US" dirty="0">
                <a:solidFill>
                  <a:schemeClr val="bg1"/>
                </a:solidFill>
              </a:rPr>
              <a:t> Cheaper subscription rates in non-metro cities to attract regional viewers.</a:t>
            </a:r>
          </a:p>
          <a:p>
            <a:r>
              <a:rPr lang="en-US" b="1" dirty="0">
                <a:solidFill>
                  <a:schemeClr val="bg1"/>
                </a:solidFill>
              </a:rPr>
              <a:t>Sports-Only Plan:</a:t>
            </a:r>
            <a:r>
              <a:rPr lang="en-US" dirty="0">
                <a:solidFill>
                  <a:schemeClr val="bg1"/>
                </a:solidFill>
              </a:rPr>
              <a:t> Provide a </a:t>
            </a:r>
            <a:r>
              <a:rPr lang="en-US" b="1" dirty="0">
                <a:solidFill>
                  <a:schemeClr val="bg1"/>
                </a:solidFill>
              </a:rPr>
              <a:t>low-cost sports plan </a:t>
            </a:r>
            <a:r>
              <a:rPr lang="en-US" dirty="0">
                <a:solidFill>
                  <a:schemeClr val="bg1"/>
                </a:solidFill>
              </a:rPr>
              <a:t>to target cricket and football fans.</a:t>
            </a:r>
          </a:p>
        </p:txBody>
      </p:sp>
    </p:spTree>
    <p:extLst>
      <p:ext uri="{BB962C8B-B14F-4D97-AF65-F5344CB8AC3E}">
        <p14:creationId xmlns:p14="http://schemas.microsoft.com/office/powerpoint/2010/main" val="4833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ACE2-342F-4555-3F60-A94CC403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764"/>
            <a:ext cx="10515600" cy="9559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Leveraging Telecom Partnerships for Expansion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D1C6-C198-2C21-078E-F44B8E50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468"/>
            <a:ext cx="10515600" cy="4351338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Bundle with Mobile &amp; Broadband Plans:</a:t>
            </a:r>
            <a:r>
              <a:rPr lang="en-US" dirty="0">
                <a:solidFill>
                  <a:schemeClr val="bg1"/>
                </a:solidFill>
              </a:rPr>
              <a:t> Partner with telecom providers to offer free premium subscriptions with postpaid and broadband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5G Streaming Optimized:</a:t>
            </a:r>
            <a:r>
              <a:rPr lang="en-US" dirty="0">
                <a:solidFill>
                  <a:schemeClr val="bg1"/>
                </a:solidFill>
              </a:rPr>
              <a:t> Promote </a:t>
            </a:r>
            <a:r>
              <a:rPr lang="en-US" b="1" dirty="0">
                <a:solidFill>
                  <a:schemeClr val="bg1"/>
                </a:solidFill>
              </a:rPr>
              <a:t>buffer-free 4K streaming</a:t>
            </a:r>
            <a:r>
              <a:rPr lang="en-US" dirty="0">
                <a:solidFill>
                  <a:schemeClr val="bg1"/>
                </a:solidFill>
              </a:rPr>
              <a:t> through 5G connectivity.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Retail Recharge Partnerships:</a:t>
            </a:r>
            <a:r>
              <a:rPr lang="en-US" dirty="0">
                <a:solidFill>
                  <a:schemeClr val="bg1"/>
                </a:solidFill>
              </a:rPr>
              <a:t> Allow users to subscribe through mobile recharge shops in Tier 2 &amp; Tier 3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Affordable Data + OTT Bundles:</a:t>
            </a:r>
            <a:r>
              <a:rPr lang="en-US" dirty="0">
                <a:solidFill>
                  <a:schemeClr val="bg1"/>
                </a:solidFill>
              </a:rPr>
              <a:t> Introduce </a:t>
            </a:r>
            <a:r>
              <a:rPr lang="en-US" b="1" dirty="0">
                <a:solidFill>
                  <a:schemeClr val="bg1"/>
                </a:solidFill>
              </a:rPr>
              <a:t>low-cost mobile data + OTT bundles</a:t>
            </a:r>
            <a:r>
              <a:rPr lang="en-US" dirty="0">
                <a:solidFill>
                  <a:schemeClr val="bg1"/>
                </a:solidFill>
              </a:rPr>
              <a:t> for users who primarily stream on smartphones.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7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B66-91FA-D728-8C3F-F3789D5C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5. AI &amp; Machine Learning for Personalization &amp; Content Discovery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AA8141-C5B0-BDEF-5F7C-399471BD61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10247"/>
            <a:ext cx="96827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Hyper-Personalized Recommendations: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AI-based algorithms to analyze watch history and suggest relevant content.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Multilingual Voice Search: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Users can search for movies, series, or sports in their preferred language using voice commands.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AI-Powered Smart Notifications: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Notify users about upcoming live matches, trending content, and personalized recommendations.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Automated Dubbing &amp; Subtitles: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AI-driven dubbing and subtitles in regional languages for wider accessibility.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Churn Prediction &amp; Retention Strategies: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Identify users likely to cancel and offer special retention offers.</a:t>
            </a:r>
          </a:p>
        </p:txBody>
      </p:sp>
    </p:spTree>
    <p:extLst>
      <p:ext uri="{BB962C8B-B14F-4D97-AF65-F5344CB8AC3E}">
        <p14:creationId xmlns:p14="http://schemas.microsoft.com/office/powerpoint/2010/main" val="1854721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7330-7160-447D-E4BE-C92CC5D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6. Brand Ambassador for the Merged OTT Platform (</a:t>
            </a:r>
            <a:r>
              <a:rPr lang="en-US" b="1" dirty="0" err="1">
                <a:solidFill>
                  <a:schemeClr val="bg1"/>
                </a:solidFill>
              </a:rPr>
              <a:t>LioCinema-Jotstar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0A13D-86C5-1460-7B5F-33E47DF99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Virat Kohli or Rohit Sharma (Sports Appeal):</a:t>
            </a:r>
            <a:r>
              <a:rPr lang="en-US" dirty="0">
                <a:solidFill>
                  <a:schemeClr val="bg1"/>
                </a:solidFill>
              </a:rPr>
              <a:t> Since sports streaming is a big draw, a top cricketer as the brand face ensures strong engagement.</a:t>
            </a:r>
          </a:p>
          <a:p>
            <a:r>
              <a:rPr lang="en-US" b="1" dirty="0">
                <a:solidFill>
                  <a:schemeClr val="bg1"/>
                </a:solidFill>
              </a:rPr>
              <a:t>Allu Arjun (South Superstar):</a:t>
            </a:r>
            <a:r>
              <a:rPr lang="en-US" dirty="0">
                <a:solidFill>
                  <a:schemeClr val="bg1"/>
                </a:solidFill>
              </a:rPr>
              <a:t> Attracts Telugu, Tamil, Kannada, and Malayalam audiences, expanding regional reach.</a:t>
            </a:r>
          </a:p>
          <a:p>
            <a:r>
              <a:rPr lang="en-US" b="1" dirty="0">
                <a:solidFill>
                  <a:schemeClr val="bg1"/>
                </a:solidFill>
              </a:rPr>
              <a:t>Kapil Sharma (Comedy &amp; Mass Appeal):</a:t>
            </a:r>
            <a:r>
              <a:rPr lang="en-US" dirty="0">
                <a:solidFill>
                  <a:schemeClr val="bg1"/>
                </a:solidFill>
              </a:rPr>
              <a:t> Represents family-friendly entertainment, making the platform more relatable.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1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01F7-F4DA-EBD4-3A92-6BCB708F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387F-F83B-B827-46A2-B7EA47C5C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736"/>
            <a:ext cx="10515600" cy="53513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Lio, a leading telecom provider in India, is planning to merge with </a:t>
            </a:r>
            <a:r>
              <a:rPr lang="en-US" dirty="0" err="1">
                <a:solidFill>
                  <a:schemeClr val="bg1"/>
                </a:solidFill>
              </a:rPr>
              <a:t>Jotstar</a:t>
            </a:r>
            <a:r>
              <a:rPr lang="en-US" dirty="0">
                <a:solidFill>
                  <a:schemeClr val="bg1"/>
                </a:solidFill>
              </a:rPr>
              <a:t>, a well-known OTT platform. </a:t>
            </a:r>
          </a:p>
          <a:p>
            <a:r>
              <a:rPr lang="en-US" dirty="0">
                <a:solidFill>
                  <a:schemeClr val="bg1"/>
                </a:solidFill>
              </a:rPr>
              <a:t>This merger aims to combine </a:t>
            </a:r>
            <a:r>
              <a:rPr lang="en-US" dirty="0" err="1">
                <a:solidFill>
                  <a:schemeClr val="bg1"/>
                </a:solidFill>
              </a:rPr>
              <a:t>LioCinema’s</a:t>
            </a:r>
            <a:r>
              <a:rPr lang="en-US" dirty="0">
                <a:solidFill>
                  <a:schemeClr val="bg1"/>
                </a:solidFill>
              </a:rPr>
              <a:t> large subscriber base with </a:t>
            </a:r>
            <a:r>
              <a:rPr lang="en-US" dirty="0" err="1">
                <a:solidFill>
                  <a:schemeClr val="bg1"/>
                </a:solidFill>
              </a:rPr>
              <a:t>Jotstar’s</a:t>
            </a:r>
            <a:r>
              <a:rPr lang="en-US" dirty="0">
                <a:solidFill>
                  <a:schemeClr val="bg1"/>
                </a:solidFill>
              </a:rPr>
              <a:t> diverse content library to create a top streaming service in India.</a:t>
            </a:r>
          </a:p>
          <a:p>
            <a:r>
              <a:rPr lang="en-US" dirty="0">
                <a:solidFill>
                  <a:schemeClr val="bg1"/>
                </a:solidFill>
              </a:rPr>
              <a:t>To make informed decisions, Lio’s management wants to analyze data from both platforms, focusing on </a:t>
            </a:r>
            <a:r>
              <a:rPr lang="en-US" b="1" dirty="0">
                <a:solidFill>
                  <a:schemeClr val="bg1"/>
                </a:solidFill>
              </a:rPr>
              <a:t>subscriber trends, content consumption, inactivity patterns, and subscription changes</a:t>
            </a:r>
            <a:r>
              <a:rPr lang="en-US" dirty="0">
                <a:solidFill>
                  <a:schemeClr val="bg1"/>
                </a:solidFill>
              </a:rPr>
              <a:t> over the past year (January – November 2024).</a:t>
            </a:r>
          </a:p>
          <a:p>
            <a:r>
              <a:rPr lang="en-US" dirty="0">
                <a:solidFill>
                  <a:schemeClr val="bg1"/>
                </a:solidFill>
              </a:rPr>
              <a:t>As the data analyst, my role is to study the provided datasets, identify key insights, and present recommendations. </a:t>
            </a:r>
          </a:p>
          <a:p>
            <a:r>
              <a:rPr lang="en-US" dirty="0">
                <a:solidFill>
                  <a:schemeClr val="bg1"/>
                </a:solidFill>
              </a:rPr>
              <a:t>This presentation will highlight important findings and suggest strategies to make the merger successful.</a:t>
            </a:r>
          </a:p>
        </p:txBody>
      </p:sp>
    </p:spTree>
    <p:extLst>
      <p:ext uri="{BB962C8B-B14F-4D97-AF65-F5344CB8AC3E}">
        <p14:creationId xmlns:p14="http://schemas.microsoft.com/office/powerpoint/2010/main" val="3999504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54493-2AEB-3F4C-E798-566CBF6CB923}"/>
              </a:ext>
            </a:extLst>
          </p:cNvPr>
          <p:cNvSpPr txBox="1"/>
          <p:nvPr/>
        </p:nvSpPr>
        <p:spPr>
          <a:xfrm>
            <a:off x="3865417" y="2545774"/>
            <a:ext cx="477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986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ADD6BE-2886-F301-7912-1E0BE9D5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412C-FDDB-B004-88FC-C38B189C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Primary And Secondary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5A15C-9BFB-0A31-2FC1-A86D98FB7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16025"/>
            <a:ext cx="10515600" cy="5351463"/>
          </a:xfrm>
        </p:spPr>
      </p:pic>
    </p:spTree>
    <p:extLst>
      <p:ext uri="{BB962C8B-B14F-4D97-AF65-F5344CB8AC3E}">
        <p14:creationId xmlns:p14="http://schemas.microsoft.com/office/powerpoint/2010/main" val="400100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AA8BE-71D9-ABC8-DA22-54AAE4E0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2D9-A64C-3466-3248-7083C9BB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1. </a:t>
            </a:r>
            <a:r>
              <a:rPr lang="en-US" sz="4000" b="1" dirty="0">
                <a:solidFill>
                  <a:schemeClr val="bg1"/>
                </a:solidFill>
              </a:rPr>
              <a:t>Total Users &amp; Growth Trends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EB9A4A-A851-E915-FE15-65E16AF3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73" y="1122218"/>
            <a:ext cx="11648209" cy="549679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total number of users for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, and how do they compare in terms of growth trends (January–November 2024)?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3BD9C-9886-E3E8-9465-0C36692C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42" y="2077746"/>
            <a:ext cx="2019582" cy="104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FEAB3C-581E-F353-AA79-933DB80EB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5" y="2077746"/>
            <a:ext cx="2019582" cy="104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9D626F-71F6-1431-01EE-FCCAC94A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35" y="3545681"/>
            <a:ext cx="4928755" cy="2391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22530-C1F8-FB6B-5638-B1FD5E95DC63}"/>
              </a:ext>
            </a:extLst>
          </p:cNvPr>
          <p:cNvSpPr txBox="1"/>
          <p:nvPr/>
        </p:nvSpPr>
        <p:spPr>
          <a:xfrm>
            <a:off x="6096000" y="2077746"/>
            <a:ext cx="5811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Key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183K</a:t>
            </a:r>
            <a:r>
              <a:rPr lang="en-US" sz="2000" dirty="0">
                <a:solidFill>
                  <a:schemeClr val="bg1"/>
                </a:solidFill>
              </a:rPr>
              <a:t> users </a:t>
            </a:r>
            <a:r>
              <a:rPr lang="en-US" sz="2000" dirty="0"/>
              <a:t>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45K</a:t>
            </a:r>
            <a:r>
              <a:rPr lang="en-US" sz="2000" dirty="0">
                <a:solidFill>
                  <a:schemeClr val="bg1"/>
                </a:solidFill>
              </a:rPr>
              <a:t> users </a:t>
            </a:r>
            <a:r>
              <a:rPr lang="en-US" dirty="0"/>
              <a:t>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has a significantly larger user base, capturing a broader market presence.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Growth Trends: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shows </a:t>
            </a:r>
            <a:r>
              <a:rPr lang="en-US" sz="2000" b="1" dirty="0">
                <a:solidFill>
                  <a:schemeClr val="bg1"/>
                </a:solidFill>
              </a:rPr>
              <a:t>steady and strong growth</a:t>
            </a:r>
            <a:r>
              <a:rPr lang="en-US" sz="2000" dirty="0">
                <a:solidFill>
                  <a:schemeClr val="bg1"/>
                </a:solidFill>
              </a:rPr>
              <a:t>, peaking at </a:t>
            </a:r>
            <a:r>
              <a:rPr lang="en-US" sz="2000" b="1" dirty="0">
                <a:solidFill>
                  <a:schemeClr val="bg1"/>
                </a:solidFill>
              </a:rPr>
              <a:t>27.12% in November 2024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, despite having a smaller user base, has maintained </a:t>
            </a:r>
            <a:r>
              <a:rPr lang="en-US" sz="2000" b="1" dirty="0">
                <a:solidFill>
                  <a:schemeClr val="bg1"/>
                </a:solidFill>
              </a:rPr>
              <a:t>a consistent but slower growth rate</a:t>
            </a:r>
            <a:r>
              <a:rPr lang="en-US" sz="2000" dirty="0">
                <a:solidFill>
                  <a:schemeClr val="bg1"/>
                </a:solidFill>
              </a:rPr>
              <a:t>, staying below </a:t>
            </a:r>
            <a:r>
              <a:rPr lang="en-US" sz="2000" b="1" dirty="0">
                <a:solidFill>
                  <a:schemeClr val="bg1"/>
                </a:solidFill>
              </a:rPr>
              <a:t>2% growth each month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4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68CB-4523-634A-118A-3B41DFB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sz="4000" b="1" dirty="0">
                <a:solidFill>
                  <a:schemeClr val="bg1"/>
                </a:solidFill>
              </a:rPr>
              <a:t>. Content Library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586B-5F78-0DD1-EE22-46A46B6D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63" y="1236518"/>
            <a:ext cx="11783291" cy="562148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total number of contents available on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vs.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? How do they differ in terms of language and content type?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99914-E4F8-4A01-A322-A8EC2ED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3" y="4228735"/>
            <a:ext cx="2591448" cy="245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4D7C4-5639-21F9-AC95-EB1371FFE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3" y="2022550"/>
            <a:ext cx="3667482" cy="2057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14184-562A-C817-86F0-9421C2EF8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529" y="4228734"/>
            <a:ext cx="4733125" cy="2452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150C6E-EAFB-758F-89AB-5BB52463C66C}"/>
              </a:ext>
            </a:extLst>
          </p:cNvPr>
          <p:cNvSpPr txBox="1"/>
          <p:nvPr/>
        </p:nvSpPr>
        <p:spPr>
          <a:xfrm>
            <a:off x="4980363" y="1928008"/>
            <a:ext cx="6709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Key Insights: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 has a </a:t>
            </a:r>
            <a:r>
              <a:rPr lang="en-US" sz="2000" b="1" dirty="0">
                <a:solidFill>
                  <a:schemeClr val="bg1"/>
                </a:solidFill>
              </a:rPr>
              <a:t>larger content library</a:t>
            </a:r>
            <a:r>
              <a:rPr lang="en-US" sz="2000" dirty="0">
                <a:solidFill>
                  <a:schemeClr val="bg1"/>
                </a:solidFill>
              </a:rPr>
              <a:t> compared to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, offering a wider selection of movies and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Both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 have a wide range of movies and series, with a strong collection in Hindi, Tamil, and Telugu.</a:t>
            </a:r>
          </a:p>
        </p:txBody>
      </p:sp>
    </p:spTree>
    <p:extLst>
      <p:ext uri="{BB962C8B-B14F-4D97-AF65-F5344CB8AC3E}">
        <p14:creationId xmlns:p14="http://schemas.microsoft.com/office/powerpoint/2010/main" val="210378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55CE-EA99-2F1F-938A-EBAC14CC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234948"/>
            <a:ext cx="10515600" cy="73140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3. User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9B74-BDF8-D416-2E13-2E33AC813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73" y="950314"/>
            <a:ext cx="11094027" cy="52266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distribution of users by age group, city tier, and subscription plan for each platform?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36226-2D77-3458-4DB2-DCAC16F0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19035"/>
            <a:ext cx="3200400" cy="2905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D052A-B7D2-C528-C5C0-61D6C2D4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16" y="1519034"/>
            <a:ext cx="4020111" cy="2905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86B4D-D80F-6008-0555-EE4D4DB2D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36" y="1519035"/>
            <a:ext cx="4067743" cy="2905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67E29-B07F-C70B-B875-B27B2CBCDE37}"/>
              </a:ext>
            </a:extLst>
          </p:cNvPr>
          <p:cNvSpPr txBox="1"/>
          <p:nvPr/>
        </p:nvSpPr>
        <p:spPr>
          <a:xfrm>
            <a:off x="292352" y="4677245"/>
            <a:ext cx="1135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has a </a:t>
            </a:r>
            <a:r>
              <a:rPr lang="en-US" sz="2000" b="1" dirty="0">
                <a:solidFill>
                  <a:schemeClr val="bg1"/>
                </a:solidFill>
              </a:rPr>
              <a:t>higher user base among the 18-24 age group</a:t>
            </a:r>
            <a:r>
              <a:rPr lang="en-US" sz="2000" dirty="0">
                <a:solidFill>
                  <a:schemeClr val="bg1"/>
                </a:solidFill>
              </a:rPr>
              <a:t>, while </a:t>
            </a: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b="1" dirty="0">
                <a:solidFill>
                  <a:schemeClr val="bg1"/>
                </a:solidFill>
              </a:rPr>
              <a:t> is more popular among users aged 25-34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 terms of subscription plans, </a:t>
            </a:r>
            <a:r>
              <a:rPr lang="en-US" sz="2000" b="1" dirty="0">
                <a:solidFill>
                  <a:schemeClr val="bg1"/>
                </a:solidFill>
              </a:rPr>
              <a:t>free users dominate </a:t>
            </a:r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, whereas </a:t>
            </a:r>
            <a:r>
              <a:rPr lang="en-US" sz="2000" b="1" dirty="0">
                <a:solidFill>
                  <a:schemeClr val="bg1"/>
                </a:solidFill>
              </a:rPr>
              <a:t>VIP subscribers are more common on </a:t>
            </a: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Additionally, </a:t>
            </a:r>
            <a:r>
              <a:rPr lang="en-US" sz="2000" b="1" dirty="0" err="1">
                <a:solidFill>
                  <a:schemeClr val="bg1"/>
                </a:solidFill>
              </a:rPr>
              <a:t>LioCinema</a:t>
            </a:r>
            <a:r>
              <a:rPr lang="en-US" sz="2000" b="1" dirty="0">
                <a:solidFill>
                  <a:schemeClr val="bg1"/>
                </a:solidFill>
              </a:rPr>
              <a:t> has a stronger presence in Tier-3 cities</a:t>
            </a:r>
            <a:r>
              <a:rPr lang="en-US" sz="2000" dirty="0">
                <a:solidFill>
                  <a:schemeClr val="bg1"/>
                </a:solidFill>
              </a:rPr>
              <a:t>, while </a:t>
            </a:r>
            <a:r>
              <a:rPr lang="en-US" sz="2000" b="1" dirty="0" err="1">
                <a:solidFill>
                  <a:schemeClr val="bg1"/>
                </a:solidFill>
              </a:rPr>
              <a:t>Jotstar</a:t>
            </a:r>
            <a:r>
              <a:rPr lang="en-US" sz="2000" b="1" dirty="0">
                <a:solidFill>
                  <a:schemeClr val="bg1"/>
                </a:solidFill>
              </a:rPr>
              <a:t> is preferred by users in Tier-1 cities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948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8BD6-A5D0-F1A5-7845-FED1E246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Active vs. Inactive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562AE-202F-79DF-4118-18CDF63A4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64" y="904010"/>
            <a:ext cx="11083636" cy="586047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What percentage of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 users are active vs. inactive? How do these rates vary by age group and subscription plan?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956AD-BFED-B5D0-B908-DAB8295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0" y="1584351"/>
            <a:ext cx="2754482" cy="2286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50413-596D-B6F4-31C4-2029E5B6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2" y="4036975"/>
            <a:ext cx="2836718" cy="2610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7E7BD-BCA0-BA46-AE85-D4443795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622" y="1584351"/>
            <a:ext cx="5800998" cy="2286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D5F86-2B32-9DA2-CB8E-E1BB871FE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622" y="4036974"/>
            <a:ext cx="5800998" cy="2610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3C4F6-4B06-A727-EBD2-05BA38F33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237" y="1584351"/>
            <a:ext cx="1562318" cy="495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07E98-0A2C-AAE8-A666-99E922729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6237" y="2351867"/>
            <a:ext cx="161602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40EA-3F0D-68B3-F1E1-C73F9DAB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36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5. Watch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ABD4-2C3A-9D24-DF83-0EEE8ED02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38" y="1043492"/>
            <a:ext cx="11160162" cy="56907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average watch time for </a:t>
            </a:r>
            <a:r>
              <a:rPr lang="en-US" sz="2000" dirty="0" err="1">
                <a:solidFill>
                  <a:schemeClr val="bg1"/>
                </a:solidFill>
              </a:rPr>
              <a:t>LioCinema</a:t>
            </a:r>
            <a:r>
              <a:rPr lang="en-US" sz="2000" dirty="0">
                <a:solidFill>
                  <a:schemeClr val="bg1"/>
                </a:solidFill>
              </a:rPr>
              <a:t> vs. </a:t>
            </a:r>
            <a:r>
              <a:rPr lang="en-US" sz="2000" dirty="0" err="1">
                <a:solidFill>
                  <a:schemeClr val="bg1"/>
                </a:solidFill>
              </a:rPr>
              <a:t>Jotstar</a:t>
            </a:r>
            <a:r>
              <a:rPr lang="en-US" sz="2000" dirty="0">
                <a:solidFill>
                  <a:schemeClr val="bg1"/>
                </a:solidFill>
              </a:rPr>
              <a:t> during the analysis period? How do these compare by city tier and device type?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F04A5-9A67-EC13-4DE5-14C4CFBC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" y="1833494"/>
            <a:ext cx="5230418" cy="2701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A5CDB-799A-50CE-BB6C-06F0A9C7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863" y="1807858"/>
            <a:ext cx="5678948" cy="2715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33226-7931-D866-101F-52C0D377602C}"/>
              </a:ext>
            </a:extLst>
          </p:cNvPr>
          <p:cNvSpPr txBox="1"/>
          <p:nvPr/>
        </p:nvSpPr>
        <p:spPr>
          <a:xfrm>
            <a:off x="322119" y="4966855"/>
            <a:ext cx="10764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Tier-1 city users recorded the highest watch time</a:t>
            </a:r>
            <a:r>
              <a:rPr lang="en-US" sz="2000" dirty="0">
                <a:solidFill>
                  <a:schemeClr val="bg1"/>
                </a:solidFill>
              </a:rPr>
              <a:t> across both platforms, indicating strong engagement from urban audiences.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terms of device preference, </a:t>
            </a:r>
            <a:r>
              <a:rPr lang="en-US" sz="2000" b="1" dirty="0">
                <a:solidFill>
                  <a:schemeClr val="bg1"/>
                </a:solidFill>
              </a:rPr>
              <a:t>mobile devices accounted for the majority of total watch time</a:t>
            </a:r>
            <a:r>
              <a:rPr lang="en-US" sz="2000" dirty="0">
                <a:solidFill>
                  <a:schemeClr val="bg1"/>
                </a:solidFill>
              </a:rPr>
              <a:t>, highlighting the growing trend of on-the-go streaming.</a:t>
            </a:r>
          </a:p>
        </p:txBody>
      </p:sp>
    </p:spTree>
    <p:extLst>
      <p:ext uri="{BB962C8B-B14F-4D97-AF65-F5344CB8AC3E}">
        <p14:creationId xmlns:p14="http://schemas.microsoft.com/office/powerpoint/2010/main" val="1797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BE6D-8594-FCA2-C8DD-54226251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8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6. Inactivity Correlation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EC0B5-0553-B8A4-62E1-D8026ED0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1028700"/>
            <a:ext cx="11021291" cy="51482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do inactivity patterns correlate with total watch time or average watch time? Are less engaged users more likely to become inactive?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A042733-3826-D662-4F68-D1B37902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1950314"/>
            <a:ext cx="11021291" cy="45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1492</Words>
  <Application>Microsoft Office PowerPoint</Application>
  <PresentationFormat>Widescreen</PresentationFormat>
  <Paragraphs>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Manrope</vt:lpstr>
      <vt:lpstr>Office Theme</vt:lpstr>
      <vt:lpstr>CODE BASICS </vt:lpstr>
      <vt:lpstr>INTRODUCTION</vt:lpstr>
      <vt:lpstr>Primary And Secondary Analysis</vt:lpstr>
      <vt:lpstr>1. Total Users &amp; Growth Trends</vt:lpstr>
      <vt:lpstr>2. Content Library Comparison</vt:lpstr>
      <vt:lpstr>3. User Demographics</vt:lpstr>
      <vt:lpstr>4. Active vs. Inactive Users</vt:lpstr>
      <vt:lpstr>5. Watch Time Analysis</vt:lpstr>
      <vt:lpstr>6. Inactivity Correlation</vt:lpstr>
      <vt:lpstr>7. Downgrade Trends</vt:lpstr>
      <vt:lpstr>8. Upgrade Patterns</vt:lpstr>
      <vt:lpstr>9. Paid Users Distribution</vt:lpstr>
      <vt:lpstr>10. Revenue Analysis</vt:lpstr>
      <vt:lpstr>Further analysis &amp; recommendations:</vt:lpstr>
      <vt:lpstr>2. Brand Campaigns to Establish Market Leadership:</vt:lpstr>
      <vt:lpstr>3. Subscription Pricing Strategy </vt:lpstr>
      <vt:lpstr>4. Leveraging Telecom Partnerships for Expansion </vt:lpstr>
      <vt:lpstr>5. AI &amp; Machine Learning for Personalization &amp; Content Discovery</vt:lpstr>
      <vt:lpstr>6. Brand Ambassador for the Merged OTT Platform (LioCinema-Jotstar)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navya kolli</dc:creator>
  <cp:lastModifiedBy>navya kolli</cp:lastModifiedBy>
  <cp:revision>3</cp:revision>
  <dcterms:created xsi:type="dcterms:W3CDTF">2025-03-31T08:13:27Z</dcterms:created>
  <dcterms:modified xsi:type="dcterms:W3CDTF">2025-03-31T17:10:29Z</dcterms:modified>
</cp:coreProperties>
</file>